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56" r:id="rId3"/>
    <p:sldId id="257" r:id="rId4"/>
    <p:sldId id="258"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5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E82DBBE-C205-485C-88B5-A44FA3AE02E4}" type="datetimeFigureOut">
              <a:rPr lang="en-US" smtClean="0"/>
              <a:t>10/17/2011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8B72D1-CDDE-433F-B688-790A778C3857}" type="slidenum">
              <a:rPr lang="en-US" smtClean="0"/>
              <a:t>‹#›</a:t>
            </a:fld>
            <a:endParaRPr lang="en-US"/>
          </a:p>
        </p:txBody>
      </p:sp>
    </p:spTree>
    <p:extLst>
      <p:ext uri="{BB962C8B-B14F-4D97-AF65-F5344CB8AC3E}">
        <p14:creationId xmlns:p14="http://schemas.microsoft.com/office/powerpoint/2010/main" val="3453595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82DBBE-C205-485C-88B5-A44FA3AE02E4}" type="datetimeFigureOut">
              <a:rPr lang="en-US" smtClean="0"/>
              <a:t>10/17/2011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8B72D1-CDDE-433F-B688-790A778C3857}" type="slidenum">
              <a:rPr lang="en-US" smtClean="0"/>
              <a:t>‹#›</a:t>
            </a:fld>
            <a:endParaRPr lang="en-US"/>
          </a:p>
        </p:txBody>
      </p:sp>
    </p:spTree>
    <p:extLst>
      <p:ext uri="{BB962C8B-B14F-4D97-AF65-F5344CB8AC3E}">
        <p14:creationId xmlns:p14="http://schemas.microsoft.com/office/powerpoint/2010/main" val="488199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82DBBE-C205-485C-88B5-A44FA3AE02E4}" type="datetimeFigureOut">
              <a:rPr lang="en-US" smtClean="0"/>
              <a:t>10/17/2011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8B72D1-CDDE-433F-B688-790A778C3857}" type="slidenum">
              <a:rPr lang="en-US" smtClean="0"/>
              <a:t>‹#›</a:t>
            </a:fld>
            <a:endParaRPr lang="en-US"/>
          </a:p>
        </p:txBody>
      </p:sp>
    </p:spTree>
    <p:extLst>
      <p:ext uri="{BB962C8B-B14F-4D97-AF65-F5344CB8AC3E}">
        <p14:creationId xmlns:p14="http://schemas.microsoft.com/office/powerpoint/2010/main" val="3555552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82DBBE-C205-485C-88B5-A44FA3AE02E4}" type="datetimeFigureOut">
              <a:rPr lang="en-US" smtClean="0"/>
              <a:t>10/17/2011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8B72D1-CDDE-433F-B688-790A778C3857}" type="slidenum">
              <a:rPr lang="en-US" smtClean="0"/>
              <a:t>‹#›</a:t>
            </a:fld>
            <a:endParaRPr lang="en-US"/>
          </a:p>
        </p:txBody>
      </p:sp>
    </p:spTree>
    <p:extLst>
      <p:ext uri="{BB962C8B-B14F-4D97-AF65-F5344CB8AC3E}">
        <p14:creationId xmlns:p14="http://schemas.microsoft.com/office/powerpoint/2010/main" val="628956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E82DBBE-C205-485C-88B5-A44FA3AE02E4}" type="datetimeFigureOut">
              <a:rPr lang="en-US" smtClean="0"/>
              <a:t>10/17/2011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8B72D1-CDDE-433F-B688-790A778C3857}" type="slidenum">
              <a:rPr lang="en-US" smtClean="0"/>
              <a:t>‹#›</a:t>
            </a:fld>
            <a:endParaRPr lang="en-US"/>
          </a:p>
        </p:txBody>
      </p:sp>
    </p:spTree>
    <p:extLst>
      <p:ext uri="{BB962C8B-B14F-4D97-AF65-F5344CB8AC3E}">
        <p14:creationId xmlns:p14="http://schemas.microsoft.com/office/powerpoint/2010/main" val="3400712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E82DBBE-C205-485C-88B5-A44FA3AE02E4}" type="datetimeFigureOut">
              <a:rPr lang="en-US" smtClean="0"/>
              <a:t>10/17/2011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8B72D1-CDDE-433F-B688-790A778C3857}" type="slidenum">
              <a:rPr lang="en-US" smtClean="0"/>
              <a:t>‹#›</a:t>
            </a:fld>
            <a:endParaRPr lang="en-US"/>
          </a:p>
        </p:txBody>
      </p:sp>
    </p:spTree>
    <p:extLst>
      <p:ext uri="{BB962C8B-B14F-4D97-AF65-F5344CB8AC3E}">
        <p14:creationId xmlns:p14="http://schemas.microsoft.com/office/powerpoint/2010/main" val="15027079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E82DBBE-C205-485C-88B5-A44FA3AE02E4}" type="datetimeFigureOut">
              <a:rPr lang="en-US" smtClean="0"/>
              <a:t>10/17/2011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8B72D1-CDDE-433F-B688-790A778C3857}" type="slidenum">
              <a:rPr lang="en-US" smtClean="0"/>
              <a:t>‹#›</a:t>
            </a:fld>
            <a:endParaRPr lang="en-US"/>
          </a:p>
        </p:txBody>
      </p:sp>
    </p:spTree>
    <p:extLst>
      <p:ext uri="{BB962C8B-B14F-4D97-AF65-F5344CB8AC3E}">
        <p14:creationId xmlns:p14="http://schemas.microsoft.com/office/powerpoint/2010/main" val="1401372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E82DBBE-C205-485C-88B5-A44FA3AE02E4}" type="datetimeFigureOut">
              <a:rPr lang="en-US" smtClean="0"/>
              <a:t>10/17/2011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8B72D1-CDDE-433F-B688-790A778C3857}" type="slidenum">
              <a:rPr lang="en-US" smtClean="0"/>
              <a:t>‹#›</a:t>
            </a:fld>
            <a:endParaRPr lang="en-US"/>
          </a:p>
        </p:txBody>
      </p:sp>
    </p:spTree>
    <p:extLst>
      <p:ext uri="{BB962C8B-B14F-4D97-AF65-F5344CB8AC3E}">
        <p14:creationId xmlns:p14="http://schemas.microsoft.com/office/powerpoint/2010/main" val="1060094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82DBBE-C205-485C-88B5-A44FA3AE02E4}" type="datetimeFigureOut">
              <a:rPr lang="en-US" smtClean="0"/>
              <a:t>10/17/2011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8B72D1-CDDE-433F-B688-790A778C3857}" type="slidenum">
              <a:rPr lang="en-US" smtClean="0"/>
              <a:t>‹#›</a:t>
            </a:fld>
            <a:endParaRPr lang="en-US"/>
          </a:p>
        </p:txBody>
      </p:sp>
    </p:spTree>
    <p:extLst>
      <p:ext uri="{BB962C8B-B14F-4D97-AF65-F5344CB8AC3E}">
        <p14:creationId xmlns:p14="http://schemas.microsoft.com/office/powerpoint/2010/main" val="1935637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82DBBE-C205-485C-88B5-A44FA3AE02E4}" type="datetimeFigureOut">
              <a:rPr lang="en-US" smtClean="0"/>
              <a:t>10/17/2011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8B72D1-CDDE-433F-B688-790A778C3857}" type="slidenum">
              <a:rPr lang="en-US" smtClean="0"/>
              <a:t>‹#›</a:t>
            </a:fld>
            <a:endParaRPr lang="en-US"/>
          </a:p>
        </p:txBody>
      </p:sp>
    </p:spTree>
    <p:extLst>
      <p:ext uri="{BB962C8B-B14F-4D97-AF65-F5344CB8AC3E}">
        <p14:creationId xmlns:p14="http://schemas.microsoft.com/office/powerpoint/2010/main" val="3005176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82DBBE-C205-485C-88B5-A44FA3AE02E4}" type="datetimeFigureOut">
              <a:rPr lang="en-US" smtClean="0"/>
              <a:t>10/17/2011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8B72D1-CDDE-433F-B688-790A778C3857}" type="slidenum">
              <a:rPr lang="en-US" smtClean="0"/>
              <a:t>‹#›</a:t>
            </a:fld>
            <a:endParaRPr lang="en-US"/>
          </a:p>
        </p:txBody>
      </p:sp>
    </p:spTree>
    <p:extLst>
      <p:ext uri="{BB962C8B-B14F-4D97-AF65-F5344CB8AC3E}">
        <p14:creationId xmlns:p14="http://schemas.microsoft.com/office/powerpoint/2010/main" val="2199829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82DBBE-C205-485C-88B5-A44FA3AE02E4}" type="datetimeFigureOut">
              <a:rPr lang="en-US" smtClean="0"/>
              <a:t>10/17/2011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8B72D1-CDDE-433F-B688-790A778C3857}" type="slidenum">
              <a:rPr lang="en-US" smtClean="0"/>
              <a:t>‹#›</a:t>
            </a:fld>
            <a:endParaRPr lang="en-US"/>
          </a:p>
        </p:txBody>
      </p:sp>
    </p:spTree>
    <p:extLst>
      <p:ext uri="{BB962C8B-B14F-4D97-AF65-F5344CB8AC3E}">
        <p14:creationId xmlns:p14="http://schemas.microsoft.com/office/powerpoint/2010/main" val="22547576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auschwitz.dk/denmark.htm" TargetMode="External"/><Relationship Id="rId2" Type="http://schemas.openxmlformats.org/officeDocument/2006/relationships/hyperlink" Target="http://fcit.usf.edu/holocaust/timeline/ghettos.ht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6" name="Picture 2" descr="http://www.globaldreamers.org/holocaust/hmd07/eg/ofirS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886"/>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26343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Website Address</a:t>
            </a:r>
            <a:endParaRPr lang="en-US" dirty="0"/>
          </a:p>
        </p:txBody>
      </p:sp>
      <p:sp>
        <p:nvSpPr>
          <p:cNvPr id="3" name="Content Placeholder 2"/>
          <p:cNvSpPr>
            <a:spLocks noGrp="1"/>
          </p:cNvSpPr>
          <p:nvPr>
            <p:ph idx="1"/>
          </p:nvPr>
        </p:nvSpPr>
        <p:spPr/>
        <p:txBody>
          <a:bodyPr/>
          <a:lstStyle/>
          <a:p>
            <a:r>
              <a:rPr lang="en-US" dirty="0" smtClean="0">
                <a:hlinkClick r:id="rId2"/>
              </a:rPr>
              <a:t>http://fcit.usf.edu/holocaust/timeline/ghettos.htm</a:t>
            </a:r>
            <a:endParaRPr lang="en-US" dirty="0" smtClean="0"/>
          </a:p>
          <a:p>
            <a:r>
              <a:rPr lang="en-US" dirty="0" smtClean="0">
                <a:hlinkClick r:id="rId3"/>
              </a:rPr>
              <a:t>http://www.auschwitz.dk/denmark.htm</a:t>
            </a:r>
            <a:endParaRPr lang="en-US" dirty="0" smtClean="0"/>
          </a:p>
          <a:p>
            <a:pPr marL="0" indent="0">
              <a:buNone/>
            </a:pPr>
            <a:endParaRPr lang="en-US" dirty="0"/>
          </a:p>
        </p:txBody>
      </p:sp>
    </p:spTree>
    <p:extLst>
      <p:ext uri="{BB962C8B-B14F-4D97-AF65-F5344CB8AC3E}">
        <p14:creationId xmlns:p14="http://schemas.microsoft.com/office/powerpoint/2010/main" val="2071780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
            <a:ext cx="7772400" cy="1470025"/>
          </a:xfrm>
        </p:spPr>
        <p:txBody>
          <a:bodyPr/>
          <a:lstStyle/>
          <a:p>
            <a:r>
              <a:rPr lang="en-US" dirty="0" smtClean="0">
                <a:latin typeface="Times New Roman" pitchFamily="18" charset="0"/>
                <a:cs typeface="Times New Roman" pitchFamily="18" charset="0"/>
              </a:rPr>
              <a:t>Ghettoes</a:t>
            </a:r>
            <a:endParaRPr lang="en-US" dirty="0">
              <a:latin typeface="Times New Roman" pitchFamily="18" charset="0"/>
              <a:cs typeface="Times New Roman" pitchFamily="18" charset="0"/>
            </a:endParaRPr>
          </a:p>
        </p:txBody>
      </p:sp>
      <p:sp>
        <p:nvSpPr>
          <p:cNvPr id="3" name="Subtitle 2"/>
          <p:cNvSpPr>
            <a:spLocks noGrp="1"/>
          </p:cNvSpPr>
          <p:nvPr>
            <p:ph type="subTitle" idx="1"/>
          </p:nvPr>
        </p:nvSpPr>
        <p:spPr>
          <a:xfrm>
            <a:off x="0" y="990600"/>
            <a:ext cx="4517570" cy="5867400"/>
          </a:xfrm>
        </p:spPr>
        <p:txBody>
          <a:bodyPr>
            <a:normAutofit lnSpcReduction="10000"/>
          </a:bodyPr>
          <a:lstStyle/>
          <a:p>
            <a:pPr algn="l"/>
            <a:r>
              <a:rPr lang="en-US" sz="1800" dirty="0" smtClean="0">
                <a:latin typeface="Times New Roman" pitchFamily="18" charset="0"/>
                <a:cs typeface="Times New Roman" pitchFamily="18" charset="0"/>
              </a:rPr>
              <a:t>     </a:t>
            </a:r>
            <a:r>
              <a:rPr lang="en-US" sz="2000" dirty="0" smtClean="0">
                <a:solidFill>
                  <a:schemeClr val="tx1"/>
                </a:solidFill>
                <a:latin typeface="Times New Roman" pitchFamily="18" charset="0"/>
                <a:cs typeface="Times New Roman" pitchFamily="18" charset="0"/>
              </a:rPr>
              <a:t>1. Originated in 1516.</a:t>
            </a:r>
          </a:p>
          <a:p>
            <a:pPr algn="l"/>
            <a:r>
              <a:rPr lang="en-US" sz="2000" dirty="0">
                <a:solidFill>
                  <a:schemeClr val="tx1"/>
                </a:solidFill>
                <a:latin typeface="Times New Roman" pitchFamily="18" charset="0"/>
                <a:cs typeface="Times New Roman" pitchFamily="18" charset="0"/>
              </a:rPr>
              <a:t> </a:t>
            </a:r>
            <a:r>
              <a:rPr lang="en-US" sz="2000" dirty="0" smtClean="0">
                <a:solidFill>
                  <a:schemeClr val="tx1"/>
                </a:solidFill>
                <a:latin typeface="Times New Roman" pitchFamily="18" charset="0"/>
                <a:cs typeface="Times New Roman" pitchFamily="18" charset="0"/>
              </a:rPr>
              <a:t>    2. Named from </a:t>
            </a:r>
            <a:r>
              <a:rPr lang="en-US" sz="2000" dirty="0" smtClean="0">
                <a:solidFill>
                  <a:schemeClr val="tx1"/>
                </a:solidFill>
                <a:effectLst/>
                <a:latin typeface="Times New Roman" pitchFamily="18" charset="0"/>
                <a:cs typeface="Times New Roman" pitchFamily="18" charset="0"/>
              </a:rPr>
              <a:t>Jewish quarter in Venice.</a:t>
            </a:r>
          </a:p>
          <a:p>
            <a:pPr algn="l"/>
            <a:r>
              <a:rPr lang="en-US" sz="2000" dirty="0">
                <a:solidFill>
                  <a:schemeClr val="tx1"/>
                </a:solidFill>
                <a:latin typeface="Times New Roman" pitchFamily="18" charset="0"/>
                <a:cs typeface="Times New Roman" pitchFamily="18" charset="0"/>
              </a:rPr>
              <a:t> </a:t>
            </a:r>
            <a:r>
              <a:rPr lang="en-US" sz="2000" dirty="0" smtClean="0">
                <a:solidFill>
                  <a:schemeClr val="tx1"/>
                </a:solidFill>
                <a:latin typeface="Times New Roman" pitchFamily="18" charset="0"/>
                <a:cs typeface="Times New Roman" pitchFamily="18" charset="0"/>
              </a:rPr>
              <a:t>    3. Three types of ghettoes: </a:t>
            </a:r>
            <a:r>
              <a:rPr lang="en-US" sz="2000" dirty="0" smtClean="0">
                <a:solidFill>
                  <a:schemeClr val="tx1"/>
                </a:solidFill>
                <a:effectLst/>
                <a:latin typeface="Times New Roman" pitchFamily="18" charset="0"/>
                <a:cs typeface="Times New Roman" pitchFamily="18" charset="0"/>
              </a:rPr>
              <a:t>closed ghettos(</a:t>
            </a:r>
            <a:r>
              <a:rPr lang="en-US" sz="2000" dirty="0" smtClean="0">
                <a:solidFill>
                  <a:schemeClr val="tx1"/>
                </a:solidFill>
                <a:effectLst/>
              </a:rPr>
              <a:t>situated primarily in German-occupied Poland and the occupied Soviet Union) were closed off by walls, or by fences with barbed wire).</a:t>
            </a:r>
            <a:r>
              <a:rPr lang="en-US" sz="2000" dirty="0" smtClean="0">
                <a:solidFill>
                  <a:schemeClr val="tx1"/>
                </a:solidFill>
                <a:effectLst/>
                <a:latin typeface="Times New Roman" pitchFamily="18" charset="0"/>
                <a:cs typeface="Times New Roman" pitchFamily="18" charset="0"/>
              </a:rPr>
              <a:t>open ghettos(</a:t>
            </a:r>
            <a:r>
              <a:rPr lang="en-US" sz="2000" dirty="0" smtClean="0">
                <a:solidFill>
                  <a:schemeClr val="tx1"/>
                </a:solidFill>
                <a:effectLst/>
              </a:rPr>
              <a:t>had no walls or fences, but there were restrictions on entering and leaving).</a:t>
            </a:r>
            <a:r>
              <a:rPr lang="en-US" sz="2000" dirty="0" smtClean="0">
                <a:solidFill>
                  <a:schemeClr val="tx1"/>
                </a:solidFill>
                <a:effectLst/>
                <a:latin typeface="Times New Roman" pitchFamily="18" charset="0"/>
                <a:cs typeface="Times New Roman" pitchFamily="18" charset="0"/>
              </a:rPr>
              <a:t> And destruction ghettos(</a:t>
            </a:r>
            <a:r>
              <a:rPr lang="en-US" sz="2000" dirty="0" smtClean="0">
                <a:solidFill>
                  <a:schemeClr val="tx1"/>
                </a:solidFill>
                <a:effectLst/>
              </a:rPr>
              <a:t>were tightly sealed off and existed for between two and six weeks before the Germans and/or their collaborators deported or shot the Jewish population concentrated in them)</a:t>
            </a:r>
            <a:r>
              <a:rPr lang="en-US" sz="2000" dirty="0" smtClean="0">
                <a:solidFill>
                  <a:schemeClr val="tx1"/>
                </a:solidFill>
                <a:effectLst/>
                <a:latin typeface="Times New Roman" pitchFamily="18" charset="0"/>
                <a:cs typeface="Times New Roman" pitchFamily="18" charset="0"/>
              </a:rPr>
              <a:t>. </a:t>
            </a:r>
          </a:p>
          <a:p>
            <a:pPr algn="l"/>
            <a:r>
              <a:rPr lang="en-US" sz="2000" dirty="0">
                <a:solidFill>
                  <a:schemeClr val="tx1"/>
                </a:solidFill>
                <a:latin typeface="Times New Roman" pitchFamily="18" charset="0"/>
                <a:cs typeface="Times New Roman" pitchFamily="18" charset="0"/>
              </a:rPr>
              <a:t> </a:t>
            </a:r>
            <a:r>
              <a:rPr lang="en-US" sz="2000" dirty="0" smtClean="0">
                <a:solidFill>
                  <a:schemeClr val="tx1"/>
                </a:solidFill>
                <a:latin typeface="Times New Roman" pitchFamily="18" charset="0"/>
                <a:cs typeface="Times New Roman" pitchFamily="18" charset="0"/>
              </a:rPr>
              <a:t>    4. Germans took a movie on Jews and tell that how disgusting Jews are.</a:t>
            </a:r>
            <a:r>
              <a:rPr lang="en-US" sz="2000" dirty="0">
                <a:solidFill>
                  <a:schemeClr val="tx1"/>
                </a:solidFill>
                <a:latin typeface="Times New Roman" pitchFamily="18" charset="0"/>
                <a:cs typeface="Times New Roman" pitchFamily="18" charset="0"/>
              </a:rPr>
              <a:t> </a:t>
            </a:r>
            <a:r>
              <a:rPr lang="en-US" sz="2000" dirty="0" smtClean="0">
                <a:solidFill>
                  <a:schemeClr val="tx1"/>
                </a:solidFill>
                <a:latin typeface="Times New Roman" pitchFamily="18" charset="0"/>
                <a:cs typeface="Times New Roman" pitchFamily="18" charset="0"/>
              </a:rPr>
              <a:t>( Dead bodies are all over streets and each </a:t>
            </a:r>
            <a:r>
              <a:rPr lang="en-US" sz="2000" smtClean="0">
                <a:solidFill>
                  <a:schemeClr val="tx1"/>
                </a:solidFill>
                <a:latin typeface="Times New Roman" pitchFamily="18" charset="0"/>
                <a:cs typeface="Times New Roman" pitchFamily="18" charset="0"/>
              </a:rPr>
              <a:t>room only fit </a:t>
            </a:r>
            <a:r>
              <a:rPr lang="en-US" sz="2000" dirty="0" smtClean="0">
                <a:solidFill>
                  <a:schemeClr val="tx1"/>
                </a:solidFill>
                <a:latin typeface="Times New Roman" pitchFamily="18" charset="0"/>
                <a:cs typeface="Times New Roman" pitchFamily="18" charset="0"/>
              </a:rPr>
              <a:t>one family)</a:t>
            </a:r>
          </a:p>
        </p:txBody>
      </p:sp>
      <p:pic>
        <p:nvPicPr>
          <p:cNvPr id="1026" name="Picture 2" descr="http://www.warsaw-life.com/media/pics/warsaw-ghetto-upris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798" y="2057400"/>
            <a:ext cx="4648201" cy="3284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5702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0"/>
            <a:ext cx="8229600" cy="1143000"/>
          </a:xfrm>
        </p:spPr>
        <p:txBody>
          <a:bodyPr>
            <a:normAutofit/>
          </a:bodyPr>
          <a:lstStyle/>
          <a:p>
            <a:pPr algn="l"/>
            <a:r>
              <a:rPr lang="en-US" sz="3200" dirty="0" smtClean="0">
                <a:latin typeface="Times New Roman" pitchFamily="18" charset="0"/>
                <a:cs typeface="Times New Roman" pitchFamily="18" charset="0"/>
              </a:rPr>
              <a:t>Funny? Exciting? Laughing? –Cruel Germans</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endParaRPr lang="en-US" dirty="0"/>
          </a:p>
        </p:txBody>
      </p:sp>
      <p:pic>
        <p:nvPicPr>
          <p:cNvPr id="2050" name="Picture 2" descr="http://www.glogster.com/media/4/35/76/11/357611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43406"/>
            <a:ext cx="7543800" cy="5600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8494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Starved Jews Deposal</a:t>
            </a:r>
            <a:endParaRPr lang="en-US" dirty="0"/>
          </a:p>
        </p:txBody>
      </p:sp>
      <p:sp>
        <p:nvSpPr>
          <p:cNvPr id="3" name="Content Placeholder 2"/>
          <p:cNvSpPr>
            <a:spLocks noGrp="1"/>
          </p:cNvSpPr>
          <p:nvPr>
            <p:ph idx="1"/>
          </p:nvPr>
        </p:nvSpPr>
        <p:spPr>
          <a:xfrm>
            <a:off x="5255078" y="1066800"/>
            <a:ext cx="3888922" cy="5257800"/>
          </a:xfrm>
        </p:spPr>
        <p:txBody>
          <a:bodyPr/>
          <a:lstStyle/>
          <a:p>
            <a:r>
              <a:rPr lang="en-US" dirty="0" smtClean="0"/>
              <a:t>Without food, Jews can only being starved all the time. Unfortunately, they died and Germans Buried them under mud.</a:t>
            </a:r>
            <a:endParaRPr lang="en-US" dirty="0"/>
          </a:p>
        </p:txBody>
      </p:sp>
      <p:pic>
        <p:nvPicPr>
          <p:cNvPr id="3074" name="Picture 2" descr="http://www.xtimeline.com/__UserPic_Large/1406/ELT20070816001221204496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72" y="1590674"/>
            <a:ext cx="5276850" cy="526732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www.ushmm.org/lcmedia/photo/wlc/image/89/8947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648200"/>
            <a:ext cx="3048000" cy="2105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02674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many? Too many? Not Enough!</a:t>
            </a:r>
            <a:endParaRPr lang="en-US" dirty="0"/>
          </a:p>
        </p:txBody>
      </p:sp>
      <p:sp>
        <p:nvSpPr>
          <p:cNvPr id="3" name="Content Placeholder 2"/>
          <p:cNvSpPr>
            <a:spLocks noGrp="1"/>
          </p:cNvSpPr>
          <p:nvPr>
            <p:ph idx="1"/>
          </p:nvPr>
        </p:nvSpPr>
        <p:spPr>
          <a:xfrm>
            <a:off x="0" y="1371600"/>
            <a:ext cx="5105400" cy="5486400"/>
          </a:xfrm>
        </p:spPr>
        <p:txBody>
          <a:bodyPr>
            <a:normAutofit/>
          </a:bodyPr>
          <a:lstStyle/>
          <a:p>
            <a:r>
              <a:rPr lang="en-US" sz="2800" dirty="0" smtClean="0">
                <a:latin typeface="Times New Roman" pitchFamily="18" charset="0"/>
                <a:cs typeface="Times New Roman" pitchFamily="18" charset="0"/>
              </a:rPr>
              <a:t>In total, the Nazis established 356 ghettos in Poland, the Soviet Union, the Baltic States, Czechoslovakia, Romania, and Hungary between 1939 and 1945. There was no uniformity to these ghettos. The ghettos in small towns were generally not sealed off, which was often a temporary measure used until the residents could be sent to bigger ghettos. </a:t>
            </a:r>
            <a:endParaRPr lang="en-US" sz="2800" dirty="0">
              <a:latin typeface="Times New Roman" pitchFamily="18" charset="0"/>
              <a:cs typeface="Times New Roman" pitchFamily="18" charset="0"/>
            </a:endParaRPr>
          </a:p>
        </p:txBody>
      </p:sp>
      <p:pic>
        <p:nvPicPr>
          <p:cNvPr id="5122" name="Picture 2" descr="http://www.luccihotelrome.com/hotels-rome-reviews/wp-content/uploads/TheJewishKitcheninRome_B97D/Ghett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7543" y="1676400"/>
            <a:ext cx="3152775" cy="4685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3842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Rescue of Jews</a:t>
            </a:r>
            <a:endParaRPr lang="en-US" dirty="0"/>
          </a:p>
        </p:txBody>
      </p:sp>
      <p:sp>
        <p:nvSpPr>
          <p:cNvPr id="3" name="Content Placeholder 2"/>
          <p:cNvSpPr>
            <a:spLocks noGrp="1"/>
          </p:cNvSpPr>
          <p:nvPr>
            <p:ph idx="1"/>
          </p:nvPr>
        </p:nvSpPr>
        <p:spPr/>
        <p:txBody>
          <a:bodyPr/>
          <a:lstStyle/>
          <a:p>
            <a:endParaRPr lang="en-US"/>
          </a:p>
        </p:txBody>
      </p:sp>
      <p:pic>
        <p:nvPicPr>
          <p:cNvPr id="6146" name="Picture 2" descr="Bert and Anne Bochove, who hid 37 Jews in their pharmacy in Huizen, an Amsterdam suburb, pose here with their children. The two were named &quot;Righteous Among the Nations.&quot; The Netherlands, 1944 or 19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06510"/>
            <a:ext cx="8229600" cy="5351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3461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Way! No more sacrifice!</a:t>
            </a:r>
            <a:endParaRPr lang="en-US" dirty="0"/>
          </a:p>
        </p:txBody>
      </p:sp>
      <p:sp>
        <p:nvSpPr>
          <p:cNvPr id="3" name="Content Placeholder 2"/>
          <p:cNvSpPr>
            <a:spLocks noGrp="1"/>
          </p:cNvSpPr>
          <p:nvPr>
            <p:ph idx="1"/>
          </p:nvPr>
        </p:nvSpPr>
        <p:spPr>
          <a:xfrm>
            <a:off x="4876800" y="1600200"/>
            <a:ext cx="4191000" cy="5257800"/>
          </a:xfrm>
        </p:spPr>
        <p:txBody>
          <a:bodyPr>
            <a:normAutofit fontScale="85000" lnSpcReduction="20000"/>
          </a:bodyPr>
          <a:lstStyle/>
          <a:p>
            <a:r>
              <a:rPr lang="en-US" dirty="0" smtClean="0">
                <a:effectLst/>
                <a:latin typeface="Verdana"/>
              </a:rPr>
              <a:t>In 1943, in German-occupied Denmark, the Danish people find out that all 7,500 Danish Jews are about to be rounded up and deported to German concentration camps. Danish citizens spontaneously make their own decision: it's not going to happen!</a:t>
            </a:r>
            <a:endParaRPr lang="en-US" dirty="0"/>
          </a:p>
        </p:txBody>
      </p:sp>
      <p:pic>
        <p:nvPicPr>
          <p:cNvPr id="8194" name="Picture 2" descr="http://1.bp.blogspot.com/_IegcX9wJZlU/TQEGFDxV4bI/AAAAAAAAAEY/8W2OwfBRhNs/s1600/hitl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752600"/>
            <a:ext cx="3505200" cy="4776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0508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5486400"/>
            <a:ext cx="8229600" cy="1447801"/>
          </a:xfrm>
        </p:spPr>
        <p:txBody>
          <a:bodyPr/>
          <a:lstStyle/>
          <a:p>
            <a:r>
              <a:rPr lang="en-US" dirty="0" smtClean="0"/>
              <a:t>They hided in Warsaw and got helped from Polish Civilians.</a:t>
            </a:r>
            <a:endParaRPr lang="en-US" dirty="0"/>
          </a:p>
        </p:txBody>
      </p:sp>
      <p:pic>
        <p:nvPicPr>
          <p:cNvPr id="7170" name="Picture 2" descr="http://www.zemrashqiptare.net/images/articles/2011_06/22599/u1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8153400" cy="5410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2069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229600" cy="1143000"/>
          </a:xfrm>
        </p:spPr>
        <p:txBody>
          <a:bodyPr/>
          <a:lstStyle/>
          <a:p>
            <a:endParaRPr lang="en-US" dirty="0"/>
          </a:p>
        </p:txBody>
      </p:sp>
      <p:sp>
        <p:nvSpPr>
          <p:cNvPr id="3" name="Content Placeholder 2"/>
          <p:cNvSpPr>
            <a:spLocks noGrp="1"/>
          </p:cNvSpPr>
          <p:nvPr>
            <p:ph idx="1"/>
          </p:nvPr>
        </p:nvSpPr>
        <p:spPr>
          <a:xfrm>
            <a:off x="46231" y="1447800"/>
            <a:ext cx="9144000" cy="4525963"/>
          </a:xfrm>
        </p:spPr>
        <p:txBody>
          <a:bodyPr>
            <a:noAutofit/>
          </a:bodyPr>
          <a:lstStyle/>
          <a:p>
            <a:r>
              <a:rPr lang="en-US" sz="2000" dirty="0" smtClean="0">
                <a:effectLst/>
                <a:latin typeface="Times New Roman" pitchFamily="18" charset="0"/>
                <a:cs typeface="Times New Roman" pitchFamily="18" charset="0"/>
              </a:rPr>
              <a:t>From all strata of Danish society and in all parts of the country, clergymen, civil servants, doctors, store owners, farmers, fishermen and teachers protected the Jews. A united Lutheran Church openly and persistently challenged the German offensive. Many </a:t>
            </a:r>
            <a:r>
              <a:rPr lang="en-US" sz="2000" dirty="0" err="1" smtClean="0">
                <a:effectLst/>
                <a:latin typeface="Times New Roman" pitchFamily="18" charset="0"/>
                <a:cs typeface="Times New Roman" pitchFamily="18" charset="0"/>
              </a:rPr>
              <a:t>Torahs</a:t>
            </a:r>
            <a:r>
              <a:rPr lang="en-US" sz="2000" dirty="0" smtClean="0">
                <a:effectLst/>
                <a:latin typeface="Times New Roman" pitchFamily="18" charset="0"/>
                <a:cs typeface="Times New Roman" pitchFamily="18" charset="0"/>
              </a:rPr>
              <a:t> from Rabbi Melchior’s synagogue were hidden a few blocks away in the crypt of Trinity Church. Dr. </a:t>
            </a:r>
            <a:r>
              <a:rPr lang="en-US" sz="2000" dirty="0" err="1" smtClean="0">
                <a:effectLst/>
                <a:latin typeface="Times New Roman" pitchFamily="18" charset="0"/>
                <a:cs typeface="Times New Roman" pitchFamily="18" charset="0"/>
              </a:rPr>
              <a:t>Koster</a:t>
            </a:r>
            <a:r>
              <a:rPr lang="en-US" sz="2000" dirty="0" smtClean="0">
                <a:effectLst/>
                <a:latin typeface="Times New Roman" pitchFamily="18" charset="0"/>
                <a:cs typeface="Times New Roman" pitchFamily="18" charset="0"/>
              </a:rPr>
              <a:t>, who was in charge of </a:t>
            </a:r>
            <a:r>
              <a:rPr lang="en-US" sz="2000" dirty="0" err="1" smtClean="0">
                <a:effectLst/>
                <a:latin typeface="Times New Roman" pitchFamily="18" charset="0"/>
                <a:cs typeface="Times New Roman" pitchFamily="18" charset="0"/>
              </a:rPr>
              <a:t>Bispebjerg</a:t>
            </a:r>
            <a:r>
              <a:rPr lang="en-US" sz="2000" dirty="0" smtClean="0">
                <a:effectLst/>
                <a:latin typeface="Times New Roman" pitchFamily="18" charset="0"/>
                <a:cs typeface="Times New Roman" pitchFamily="18" charset="0"/>
              </a:rPr>
              <a:t> Hospital, was instrumental in arranging for hundreds of Jews to be hidden at the hospital before they made their escape to Sweden. The psychiatric building and the nurses' quarters were filled with refugees, who were all fed from the hospital kitchen. Virtually the entire medical staff at the hospital cooperated to save Jewish lives. </a:t>
            </a:r>
          </a:p>
          <a:p>
            <a:r>
              <a:rPr lang="en-US" sz="2000" dirty="0" smtClean="0">
                <a:effectLst/>
                <a:latin typeface="Times New Roman" pitchFamily="18" charset="0"/>
                <a:cs typeface="Times New Roman" pitchFamily="18" charset="0"/>
              </a:rPr>
              <a:t>Once it became known among </a:t>
            </a:r>
          </a:p>
          <a:p>
            <a:r>
              <a:rPr lang="en-US" sz="2000" dirty="0" smtClean="0">
                <a:effectLst/>
                <a:latin typeface="Times New Roman" pitchFamily="18" charset="0"/>
                <a:cs typeface="Times New Roman" pitchFamily="18" charset="0"/>
              </a:rPr>
              <a:t>Danes what the hospital was </a:t>
            </a:r>
          </a:p>
          <a:p>
            <a:r>
              <a:rPr lang="en-US" sz="2000" dirty="0" smtClean="0">
                <a:effectLst/>
                <a:latin typeface="Times New Roman" pitchFamily="18" charset="0"/>
                <a:cs typeface="Times New Roman" pitchFamily="18" charset="0"/>
              </a:rPr>
              <a:t>doing, money was donated from </a:t>
            </a:r>
          </a:p>
          <a:p>
            <a:r>
              <a:rPr lang="en-US" sz="2000" dirty="0" smtClean="0">
                <a:effectLst/>
                <a:latin typeface="Times New Roman" pitchFamily="18" charset="0"/>
                <a:cs typeface="Times New Roman" pitchFamily="18" charset="0"/>
              </a:rPr>
              <a:t>all over the country</a:t>
            </a:r>
            <a:endParaRPr lang="en-US" sz="2000" dirty="0">
              <a:latin typeface="Times New Roman" pitchFamily="18" charset="0"/>
              <a:cs typeface="Times New Roman" pitchFamily="18" charset="0"/>
            </a:endParaRPr>
          </a:p>
        </p:txBody>
      </p:sp>
      <p:pic>
        <p:nvPicPr>
          <p:cNvPr id="9218" name="Picture 2" descr="http://www.auschwitz.dk/jew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4343400"/>
            <a:ext cx="3925749"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5013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739</TotalTime>
  <Words>466</Words>
  <Application>Microsoft Office PowerPoint</Application>
  <PresentationFormat>On-screen Show (4:3)</PresentationFormat>
  <Paragraphs>22</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Ghettoes</vt:lpstr>
      <vt:lpstr>Funny? Exciting? Laughing? –Cruel Germans</vt:lpstr>
      <vt:lpstr>Starved Jews Deposal</vt:lpstr>
      <vt:lpstr>How many? Too many? Not Enough!</vt:lpstr>
      <vt:lpstr>Rescue of Jews</vt:lpstr>
      <vt:lpstr>No Way! No more sacrifice!</vt:lpstr>
      <vt:lpstr>PowerPoint Presentation</vt:lpstr>
      <vt:lpstr>PowerPoint Presentation</vt:lpstr>
      <vt:lpstr>Website Address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Shun Xu</dc:creator>
  <cp:lastModifiedBy>Shun Xu</cp:lastModifiedBy>
  <cp:revision>13</cp:revision>
  <dcterms:created xsi:type="dcterms:W3CDTF">2011-10-16T15:01:55Z</dcterms:created>
  <dcterms:modified xsi:type="dcterms:W3CDTF">2011-10-17T13:03:12Z</dcterms:modified>
</cp:coreProperties>
</file>